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1" r:id="rId2"/>
    <p:sldId id="262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4" autoAdjust="0"/>
    <p:restoredTop sz="94706" autoAdjust="0"/>
  </p:normalViewPr>
  <p:slideViewPr>
    <p:cSldViewPr snapToGrid="0">
      <p:cViewPr>
        <p:scale>
          <a:sx n="78" d="100"/>
          <a:sy n="78" d="100"/>
        </p:scale>
        <p:origin x="-1830" y="-7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4146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B88B9B7-6BD6-4242-A4F6-224583E9BB18}" type="datetime1">
              <a:rPr lang="pt-BR" smtClean="0"/>
              <a:pPr rtl="0"/>
              <a:t>21/03/2018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D84F729-B429-487C-A996-6CE0DFB53855}" type="datetime1">
              <a:rPr lang="pt-BR" noProof="0" smtClean="0"/>
              <a:pPr rtl="0"/>
              <a:t>21/03/2018</a:t>
            </a:fld>
            <a:endParaRPr lang="pt-BR" noProof="0" dirty="0"/>
          </a:p>
        </p:txBody>
      </p:sp>
      <p:sp>
        <p:nvSpPr>
          <p:cNvPr id="4" name="Espaço reservado para 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 smtClean="0"/>
              <a:t>Clique para editar o texto Mestre</a:t>
            </a:r>
          </a:p>
          <a:p>
            <a:pPr lvl="1" rtl="0"/>
            <a:r>
              <a:rPr lang="pt-BR" noProof="0" dirty="0" smtClean="0"/>
              <a:t>Segundo nível</a:t>
            </a:r>
          </a:p>
          <a:p>
            <a:pPr lvl="2" rtl="0"/>
            <a:r>
              <a:rPr lang="pt-BR" noProof="0" dirty="0" smtClean="0"/>
              <a:t>Terceiro nível</a:t>
            </a:r>
          </a:p>
          <a:p>
            <a:pPr lvl="3" rtl="0"/>
            <a:r>
              <a:rPr lang="pt-BR" noProof="0" dirty="0" smtClean="0"/>
              <a:t>Quarto nível</a:t>
            </a:r>
          </a:p>
          <a:p>
            <a:pPr lvl="4" rtl="0"/>
            <a:r>
              <a:rPr lang="pt-BR" noProof="0" dirty="0" smtClean="0"/>
              <a:t>Quinto nível</a:t>
            </a:r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pt-BR" smtClean="0"/>
              <a:pPr rtl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61978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Conector reto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to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upo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Conector reto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ector reto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reto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to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upo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Conector reto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ector reto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ector reto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ector reto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to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Conector reto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ector reto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to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o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Conector reto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upo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Conector reto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ector reto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ector reto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ector reto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to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Conector reto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to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to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to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 smtClean="0"/>
              <a:t>Clique para editar o estilo do subtítulo mestre</a:t>
            </a:r>
            <a:endParaRPr lang="pt-BR" noProof="0" dirty="0"/>
          </a:p>
        </p:txBody>
      </p:sp>
      <p:cxnSp>
        <p:nvCxnSpPr>
          <p:cNvPr id="58" name="Conector reto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886275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6DCBA4-C353-47EC-8241-18A0DA3A5C1B}" type="datetime1">
              <a:rPr lang="pt-BR" noProof="0" smtClean="0"/>
              <a:pPr rtl="0"/>
              <a:t>21/03/2018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3112444112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Conector reto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o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Conector reto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reto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to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to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upo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Conector reto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ector reto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ector reto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to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ector reto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Conector reto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ector reto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to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ctor reto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o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Conector reto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upo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Conector reto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ector reto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ector reto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to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ector reto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Conector reto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to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to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to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to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cxnSp>
        <p:nvCxnSpPr>
          <p:cNvPr id="58" name="Conector reto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051742-82EB-42D7-BB6E-B395D51B875F}" type="datetime1">
              <a:rPr lang="pt-BR" noProof="0" smtClean="0"/>
              <a:pPr rtl="0"/>
              <a:t>21/03/2018</a:t>
            </a:fld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4044567947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844F69-8BBE-4C0B-965F-D17F50C8E650}" type="datetime1">
              <a:rPr lang="pt-BR" noProof="0" smtClean="0"/>
              <a:pPr rtl="0"/>
              <a:t>21/03/2018</a:t>
            </a:fld>
            <a:endParaRPr lang="pt-BR" noProof="0" dirty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3397906568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B90ADF-DE55-4142-8D04-EBD4B8F74FFD}" type="datetime1">
              <a:rPr lang="pt-BR" noProof="0" smtClean="0"/>
              <a:pPr rtl="0"/>
              <a:t>21/03/2018</a:t>
            </a:fld>
            <a:endParaRPr lang="pt-BR" noProof="0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3238976713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upo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Conector reto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ector reto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ector reto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ector reto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ector reto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ector reto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to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ector reto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ector reto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to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to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to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ector reto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Conector reto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ector reto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ector reto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upo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Conector reto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Conector reto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Conector reto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Conector reto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Conector reto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upo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Conector reto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Conector reto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Conector reto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Conector reto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Conector reto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Conector reto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Conector reto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Conector reto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Conector reto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Conector reto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upo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Conector reto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Conector reto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Conector reto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Conector reto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Conector reto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upo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Conector reto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Conector reto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Conector reto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Conector reto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Conector reto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Conector reto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Conector reto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Conector reto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Conector reto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Conector reto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Espaço reservado para rodapé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212" name="Espaço reservado para data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6A890C-6452-49A1-B0D9-AA8036D5237E}" type="datetime1">
              <a:rPr lang="pt-BR" noProof="0" smtClean="0"/>
              <a:pPr rtl="0"/>
              <a:t>21/03/2018</a:t>
            </a:fld>
            <a:endParaRPr lang="pt-BR" noProof="0" dirty="0"/>
          </a:p>
        </p:txBody>
      </p:sp>
      <p:sp>
        <p:nvSpPr>
          <p:cNvPr id="214" name="Espaço reservado para o número do slide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2146817227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Conector reto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upo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Conector reto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to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to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upo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Conector reto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to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ector reto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ector reto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ector reto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Conector reto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ctor reto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to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ector reto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upo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Conector reto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upo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Conector reto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to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ector reto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ector reto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ector reto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Conector reto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to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to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to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to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tângulo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  <p:cxnSp>
        <p:nvCxnSpPr>
          <p:cNvPr id="60" name="Conector reto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1623B0F-75CC-4C46-A6C5-4A410D901FCD}" type="datetime1">
              <a:rPr lang="pt-BR" noProof="0" smtClean="0"/>
              <a:pPr rtl="0"/>
              <a:t>21/03/2018</a:t>
            </a:fld>
            <a:endParaRPr lang="pt-BR" noProof="0" dirty="0"/>
          </a:p>
        </p:txBody>
      </p:sp>
      <p:sp>
        <p:nvSpPr>
          <p:cNvPr id="8" name="Espaço reservado para o número do slide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1667374130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Conector reto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upo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Conector reto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to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to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upo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Conector reto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ector reto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to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ector reto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ector reto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Conector reto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to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ctor reto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to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o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Conector reto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o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Conector reto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ector reto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to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ector reto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ector reto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Conector reto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to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to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to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to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tângulo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cxnSp>
        <p:nvCxnSpPr>
          <p:cNvPr id="59" name="Conector reto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62031800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0FA058-471D-4FFB-8372-3559F7C86DB7}" type="datetime1">
              <a:rPr lang="pt-BR" noProof="0" smtClean="0"/>
              <a:pPr rtl="0"/>
              <a:t>21/03/2018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2477154221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pt-BR" noProof="0" smtClean="0"/>
              <a:t>Clique para editar o estilo do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pt-BR" noProof="0" smtClean="0"/>
              <a:t>Clique para editar os estilos do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57174-64C5-4919-8608-FF00C64CBE00}" type="datetime1">
              <a:rPr lang="pt-BR" noProof="0" smtClean="0"/>
              <a:pPr rtl="0"/>
              <a:t>21/03/2018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252463502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upo 95"/>
          <p:cNvGrpSpPr/>
          <p:nvPr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Conector reto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ector reto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ector reto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ector reto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ector reto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ector reto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ector reto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ector reto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ector reto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ector reto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ector reto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ector reto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ector reto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ector reto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to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to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upo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Conector reto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Conector reto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Conector reto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Conector reto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Conector reto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upo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Conector reto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Conector reto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Conector reto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Conector reto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Conector reto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Conector reto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Conector reto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Conector reto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Conector reto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Conector reto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upo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Conector reto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Conector reto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Conector reto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Conector reto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Conector reto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upo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Conector reto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Conector reto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Conector reto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Conector reto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Conector reto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Conector reto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Conector reto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Conector reto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Conector reto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Conector reto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 dirty="0" smtClean="0"/>
              <a:t>Clique para editar o estilo de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 smtClean="0"/>
              <a:t>Clique para editar o texto Mestre</a:t>
            </a:r>
          </a:p>
          <a:p>
            <a:pPr lvl="1" rtl="0"/>
            <a:r>
              <a:rPr lang="pt-BR" noProof="0" dirty="0" smtClean="0"/>
              <a:t>Segundo nível</a:t>
            </a:r>
          </a:p>
          <a:p>
            <a:pPr lvl="2" rtl="0"/>
            <a:r>
              <a:rPr lang="pt-BR" noProof="0" dirty="0" smtClean="0"/>
              <a:t>Terceiro nível</a:t>
            </a:r>
          </a:p>
          <a:p>
            <a:pPr lvl="3" rtl="0"/>
            <a:r>
              <a:rPr lang="pt-BR" noProof="0" dirty="0" smtClean="0"/>
              <a:t>Quarto nível</a:t>
            </a:r>
          </a:p>
          <a:p>
            <a:pPr lvl="4" rtl="0"/>
            <a:r>
              <a:rPr lang="pt-BR" noProof="0" dirty="0" smtClean="0"/>
              <a:t>Quinto nível</a:t>
            </a:r>
            <a:endParaRPr lang="pt-BR" noProof="0" dirty="0"/>
          </a:p>
        </p:txBody>
      </p:sp>
      <p:cxnSp>
        <p:nvCxnSpPr>
          <p:cNvPr id="148" name="Conector reto 147"/>
          <p:cNvCxnSpPr/>
          <p:nvPr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A04F1B8F-DFE3-4BF7-B882-95DE566932B5}" type="datetime1">
              <a:rPr lang="pt-BR" noProof="0" smtClean="0"/>
              <a:pPr rtl="0"/>
              <a:t>21/03/2018</a:t>
            </a:fld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xmlns="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p:transition spd="slow"/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Fundacao Casa das Frald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347" y="284671"/>
            <a:ext cx="5198419" cy="2489912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614405" y="3286548"/>
            <a:ext cx="90749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 smtClean="0"/>
              <a:t>PRESTAÇÃO DE CONTAS</a:t>
            </a:r>
          </a:p>
          <a:p>
            <a:pPr algn="ctr"/>
            <a:r>
              <a:rPr lang="pt-BR" sz="4800" b="1" dirty="0" smtClean="0"/>
              <a:t>2017</a:t>
            </a:r>
            <a:endParaRPr lang="pt-BR" sz="4800" b="1" dirty="0"/>
          </a:p>
        </p:txBody>
      </p:sp>
    </p:spTree>
    <p:extLst>
      <p:ext uri="{BB962C8B-B14F-4D97-AF65-F5344CB8AC3E}">
        <p14:creationId xmlns:p14="http://schemas.microsoft.com/office/powerpoint/2010/main" xmlns="" val="1069049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18581" y="310552"/>
            <a:ext cx="7970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RECEITAS</a:t>
            </a:r>
            <a:endParaRPr lang="pt-BR" b="1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3024" y="670690"/>
          <a:ext cx="11036645" cy="577517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8155"/>
                <a:gridCol w="8259344"/>
                <a:gridCol w="2299146"/>
              </a:tblGrid>
              <a:tr h="473478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EMPRESA/ENTIDADE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VALOR FINANCEIRO ARRECADADO R$</a:t>
                      </a:r>
                      <a:endParaRPr lang="pt-BR" sz="1400" dirty="0"/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SALDO ANTERIOR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676,79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ACICAM – PROMOÇÕES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35.270,20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BANNER SOLIDÁRIO CASA DAS FRALDAS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23.710,00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PROJETOS JUSTIÇA</a:t>
                      </a:r>
                      <a:r>
                        <a:rPr lang="pt-BR" sz="1400" baseline="0" dirty="0" smtClean="0"/>
                        <a:t> FEDERAL (Produção de Fraldas para a comunidade carente do Lar Paraná de Campo Mourão)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20.000,00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DOAÇÕES DE PESSOAS DA COMUNIDADE</a:t>
                      </a:r>
                      <a:r>
                        <a:rPr lang="pt-BR" sz="1400" baseline="0" dirty="0" smtClean="0"/>
                        <a:t>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17.435,40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5.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MITRA DIOCESANA CATEDRAL</a:t>
                      </a:r>
                      <a:r>
                        <a:rPr lang="pt-BR" sz="1400" baseline="0" dirty="0" smtClean="0"/>
                        <a:t> SÃO JOSÉ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6.000,00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6.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COOPERATIVA SICREDI VALE DO PIQUIRI UN.</a:t>
                      </a:r>
                      <a:r>
                        <a:rPr lang="pt-BR" sz="1400" baseline="0" dirty="0" smtClean="0"/>
                        <a:t> DE CAMPO MOURÃO – (Patrocínio de Sacolas 70x85)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5.600,00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7.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ACICAM</a:t>
                      </a:r>
                      <a:r>
                        <a:rPr lang="pt-BR" sz="1400" baseline="0" dirty="0" smtClean="0"/>
                        <a:t> – Associação Comercial e Industrial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5.500,00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8.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SICOOB</a:t>
                      </a:r>
                      <a:r>
                        <a:rPr lang="pt-BR" sz="1400" baseline="0" dirty="0" smtClean="0"/>
                        <a:t> METROPOLITANO DE MARINGÁ – DIA DE COOPERAR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5.000,00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9.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INSTITUTO CONSTÂNCIO PEREIRA DIAS DE RESPONSABILIDADE</a:t>
                      </a:r>
                      <a:r>
                        <a:rPr lang="pt-BR" sz="1400" baseline="0" dirty="0" smtClean="0"/>
                        <a:t> SOCIAL DE MARINGÁ – DIA DE COOPERAR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5.000,00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10.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COOPERATIVA</a:t>
                      </a:r>
                      <a:r>
                        <a:rPr lang="pt-BR" sz="1400" baseline="0" dirty="0" smtClean="0"/>
                        <a:t> DE TRABALHO DOS PROFISSIONAIS DE AGRONOMIA LTDA DE MARINGÁ – DIA DE COOPERAR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5.000,00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COOPERATIVA DE CRÉDITO DE LIVRE ADMISSÃO</a:t>
                      </a:r>
                      <a:r>
                        <a:rPr lang="pt-BR" sz="1400" baseline="0" dirty="0" smtClean="0"/>
                        <a:t> DE MARINGÁ SICREDI – DIA DE COOPERAR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5.000,00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12.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COAMO AGROINDUSTRIAL COOPERATIVA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5.000,00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" name="Imagem 3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18581" y="310552"/>
            <a:ext cx="7970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RECEITAS</a:t>
            </a:r>
            <a:endParaRPr lang="pt-BR" b="1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3024" y="670690"/>
          <a:ext cx="11036645" cy="593530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8155"/>
                <a:gridCol w="8190357"/>
                <a:gridCol w="2368133"/>
              </a:tblGrid>
              <a:tr h="473478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EMPRESA/ENTIDADE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VALOR FINANCEIRO ARRECADADO R$</a:t>
                      </a:r>
                      <a:endParaRPr lang="pt-BR" sz="1400" dirty="0"/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CLINICA DE CIRURGIA PLÁSTICA DR. DAIRTON</a:t>
                      </a:r>
                      <a:r>
                        <a:rPr lang="pt-BR" sz="1400" baseline="0" dirty="0" smtClean="0"/>
                        <a:t> LEGNANI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3.600,00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CENTRO</a:t>
                      </a:r>
                      <a:r>
                        <a:rPr lang="pt-BR" sz="1400" baseline="0" dirty="0" smtClean="0"/>
                        <a:t> EDUCACIONAL INTEGRADO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3.300,00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15.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UNIPREME</a:t>
                      </a:r>
                      <a:r>
                        <a:rPr lang="pt-BR" sz="1400" baseline="0" dirty="0" smtClean="0"/>
                        <a:t> COOPERATIVA DE CRÉDITO – AG.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3.020,00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16.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USINA DE AÇUCAR SANTA TEREZINHA DE MARINGÁ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3.000,00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17.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ROTARY CLUB DE CAMPO </a:t>
                      </a:r>
                      <a:r>
                        <a:rPr lang="pt-BR" sz="1400" baseline="0" dirty="0" smtClean="0"/>
                        <a:t> MOURÃO LAGO AZUL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3.000,00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18.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FRATERNIDADE</a:t>
                      </a:r>
                      <a:r>
                        <a:rPr lang="pt-BR" sz="1400" baseline="0" dirty="0" smtClean="0"/>
                        <a:t> ACÁCIA PEABIRUENSE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3.000,00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19.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ROTARY CLUB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2.800,00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20.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HELCIO MENEGUETTI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2.700,00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COLÉGIO INTEGRADO – FESTA JUNINA /2017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2.634,40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22.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ROTARY CLUB DE CAMPO MOURÃO GRALHA </a:t>
                      </a:r>
                      <a:r>
                        <a:rPr lang="pt-BR" sz="1400" baseline="0" dirty="0" smtClean="0"/>
                        <a:t> AZUL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smtClean="0"/>
                        <a:t>2.500,00</a:t>
                      </a:r>
                      <a:endParaRPr lang="pt-BR" sz="1400" dirty="0" smtClean="0"/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UNIMED</a:t>
                      </a:r>
                      <a:r>
                        <a:rPr lang="pt-BR" sz="1400" baseline="0" dirty="0" smtClean="0"/>
                        <a:t> REGIONAL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2.400,00</a:t>
                      </a:r>
                    </a:p>
                  </a:txBody>
                  <a:tcPr anchor="ctr"/>
                </a:tc>
              </a:tr>
              <a:tr h="473478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INSTITUTO DE RESPONSANBILIDADE</a:t>
                      </a:r>
                      <a:r>
                        <a:rPr lang="pt-BR" sz="1400" baseline="0" dirty="0" smtClean="0"/>
                        <a:t> SOCIAL CRUZEIRO DO SUL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2.100,00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25.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INTERACT CLUB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2.000,00</a:t>
                      </a:r>
                    </a:p>
                  </a:txBody>
                  <a:tcPr anchor="ctr"/>
                </a:tc>
              </a:tr>
              <a:tr h="33886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26.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FERNANDA </a:t>
                      </a:r>
                      <a:r>
                        <a:rPr lang="pt-BR" sz="1400" baseline="0" dirty="0" smtClean="0"/>
                        <a:t> ANDREOLLE BORGIO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2.000,00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6" name="Imagem 5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18581" y="310552"/>
            <a:ext cx="7970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RECEITAS</a:t>
            </a:r>
            <a:endParaRPr lang="pt-BR" b="1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3024" y="670690"/>
          <a:ext cx="11036645" cy="544276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8155"/>
                <a:gridCol w="8190357"/>
                <a:gridCol w="2368133"/>
              </a:tblGrid>
              <a:tr h="511406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EMPRESA/ENTIDADE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VALOR FINANCEIRO ARRECADADO R$</a:t>
                      </a:r>
                      <a:endParaRPr lang="pt-BR" sz="1400" dirty="0"/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27.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SERVIDORES DA JUSTIÇA </a:t>
                      </a:r>
                      <a:r>
                        <a:rPr lang="pt-BR" sz="1400" baseline="0" dirty="0" smtClean="0"/>
                        <a:t> FEDERAL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1.800,00</a:t>
                      </a:r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28.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REFRIGERAÇÃO</a:t>
                      </a:r>
                      <a:r>
                        <a:rPr lang="pt-BR" sz="1400" baseline="0" dirty="0" smtClean="0"/>
                        <a:t> MAMBORÊ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1.800,00</a:t>
                      </a:r>
                    </a:p>
                  </a:txBody>
                  <a:tcPr anchor="ctr"/>
                </a:tc>
              </a:tr>
              <a:tr h="511406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29.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ROTARY CLUB DE CAMPO MOURÃO VERDES CAMPOS (Compra</a:t>
                      </a:r>
                      <a:r>
                        <a:rPr lang="pt-BR" sz="1400" baseline="0" dirty="0" smtClean="0"/>
                        <a:t> do material direto da fábrica NF.8207)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1.500,03</a:t>
                      </a:r>
                    </a:p>
                  </a:txBody>
                  <a:tcPr anchor="ctr"/>
                </a:tc>
              </a:tr>
              <a:tr h="391684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30.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LAR</a:t>
                      </a:r>
                      <a:r>
                        <a:rPr lang="pt-BR" sz="1400" baseline="0" dirty="0" smtClean="0"/>
                        <a:t> DOS VELHINHOS FREDERICO OZANAN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1.500,00</a:t>
                      </a:r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ASSOCIAÇÃO FUNCIONÁRIOS USAÇUCAR DE MARINGÁ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1.274,00</a:t>
                      </a:r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32.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SINDICATO EMPRESARIAL DO COMERCIO VAREJISTA DE CAMPO MOURÃO E REGIÃO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1.200,00</a:t>
                      </a:r>
                    </a:p>
                  </a:txBody>
                  <a:tcPr anchor="ctr"/>
                </a:tc>
              </a:tr>
              <a:tr h="343046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LAR DOS VELHINHOS SÃO JUDAS TADEU</a:t>
                      </a:r>
                      <a:r>
                        <a:rPr lang="pt-BR" sz="1400" baseline="0" dirty="0" smtClean="0"/>
                        <a:t> DE QUINTA DO SOL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900,00</a:t>
                      </a:r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PARÓQUIA</a:t>
                      </a:r>
                      <a:r>
                        <a:rPr lang="pt-BR" sz="1400" baseline="0" dirty="0" smtClean="0"/>
                        <a:t> SANTA RITA DE CÁSSIA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600,00</a:t>
                      </a:r>
                    </a:p>
                  </a:txBody>
                  <a:tcPr anchor="ctr"/>
                </a:tc>
              </a:tr>
              <a:tr h="33444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35.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ALUNOS</a:t>
                      </a:r>
                      <a:r>
                        <a:rPr lang="pt-BR" sz="1400" baseline="0" dirty="0" smtClean="0"/>
                        <a:t> DA FACULDADE UNICAMPO DE CAMPO MOURÃO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600,00</a:t>
                      </a:r>
                    </a:p>
                  </a:txBody>
                  <a:tcPr anchor="ctr"/>
                </a:tc>
              </a:tr>
              <a:tr h="328513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36.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ROTARY CLUB DE BARBOZA</a:t>
                      </a:r>
                      <a:r>
                        <a:rPr lang="pt-BR" sz="1400" baseline="0" dirty="0" smtClean="0"/>
                        <a:t> FERRAZ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500,00</a:t>
                      </a:r>
                    </a:p>
                  </a:txBody>
                  <a:tcPr anchor="ctr"/>
                </a:tc>
              </a:tr>
              <a:tr h="341376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37.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DENIR DALEFFE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300,00</a:t>
                      </a:r>
                    </a:p>
                  </a:txBody>
                  <a:tcPr anchor="ctr"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38.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INSTITUTO PROE DE MARINGÁ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120,00</a:t>
                      </a:r>
                    </a:p>
                  </a:txBody>
                  <a:tcPr anchor="ctr"/>
                </a:tc>
              </a:tr>
              <a:tr h="355909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39.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ÓTICA BOA VISÃO – CAIXINHA SOLIDÁRIA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102,80</a:t>
                      </a:r>
                    </a:p>
                  </a:txBody>
                  <a:tcPr anchor="ctr"/>
                </a:tc>
              </a:tr>
              <a:tr h="334445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effectLst/>
                        </a:rPr>
                        <a:t>TOTAL</a:t>
                      </a:r>
                      <a:endParaRPr lang="pt-BR" sz="1400" b="1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effectLst/>
                        </a:rPr>
                        <a:t>R$ 189.443,62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" name="Imagem 3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18581" y="310552"/>
            <a:ext cx="7970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DESPESAS</a:t>
            </a:r>
            <a:endParaRPr lang="pt-BR" b="1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12064" y="897259"/>
          <a:ext cx="11036645" cy="495495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8155"/>
                <a:gridCol w="8190357"/>
                <a:gridCol w="2368133"/>
              </a:tblGrid>
              <a:tr h="372322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EMPRESA/ENTIDADE</a:t>
                      </a:r>
                      <a:endParaRPr lang="pt-B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VALOR  R$</a:t>
                      </a:r>
                      <a:endParaRPr lang="pt-BR" sz="1400" dirty="0"/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MATÉRIA PRIMA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152.630,17</a:t>
                      </a:r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ALUGUEL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11.187,00</a:t>
                      </a:r>
                    </a:p>
                  </a:txBody>
                  <a:tcPr anchor="ctr"/>
                </a:tc>
              </a:tr>
              <a:tr h="317557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FRETE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5.321,00</a:t>
                      </a:r>
                    </a:p>
                  </a:txBody>
                  <a:tcPr anchor="ctr"/>
                </a:tc>
              </a:tr>
              <a:tr h="293439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SACOLAS PLÁSTICAS 70X85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2.498,41</a:t>
                      </a:r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5.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MANUTENÇÃO DA CASA ( ELETRICISTA,</a:t>
                      </a:r>
                      <a:r>
                        <a:rPr lang="pt-BR" sz="1400" baseline="0" dirty="0" smtClean="0"/>
                        <a:t> MATERIAIS ELÉTRICOS, EXTINTORES)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1.356,00</a:t>
                      </a:r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6.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ESTILETES E ELÁSTICOS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3.123,00</a:t>
                      </a:r>
                    </a:p>
                  </a:txBody>
                  <a:tcPr anchor="ctr"/>
                </a:tc>
              </a:tr>
              <a:tr h="47966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7.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DESPESAS COM PROMOÇÕES (AR CONDICIONADO, SORVETE</a:t>
                      </a:r>
                      <a:r>
                        <a:rPr lang="pt-BR" sz="1400" baseline="0" dirty="0" smtClean="0"/>
                        <a:t> E INGREDIENTES P/CACHORRO QUENTE)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5.650,00</a:t>
                      </a:r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8.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DESPESAS</a:t>
                      </a:r>
                      <a:r>
                        <a:rPr lang="pt-BR" sz="1400" baseline="0" dirty="0" smtClean="0"/>
                        <a:t> ADMINISTRATIVAS (MAT.LIMPEZA, UNIFORME E REUNIÃO C/DIRETORIA)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1.888,80</a:t>
                      </a:r>
                      <a:endParaRPr lang="pt-BR" sz="1400" dirty="0" smtClean="0"/>
                    </a:p>
                  </a:txBody>
                  <a:tcPr anchor="ctr"/>
                </a:tc>
              </a:tr>
              <a:tr h="30959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9.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TELEFONE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1.109,62</a:t>
                      </a:r>
                    </a:p>
                  </a:txBody>
                  <a:tcPr anchor="ctr"/>
                </a:tc>
              </a:tr>
              <a:tr h="304104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10.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MANUTENÇÃO DA MÁQUINA</a:t>
                      </a:r>
                      <a:r>
                        <a:rPr lang="pt-BR" sz="1400" baseline="0" dirty="0" smtClean="0"/>
                        <a:t> E MESA DE CORTE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830,00</a:t>
                      </a:r>
                    </a:p>
                  </a:txBody>
                  <a:tcPr anchor="ctr"/>
                </a:tc>
              </a:tr>
              <a:tr h="31601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11.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CARTÓRIO</a:t>
                      </a:r>
                      <a:r>
                        <a:rPr lang="pt-BR" sz="1400" baseline="0" dirty="0" smtClean="0"/>
                        <a:t> 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655,40</a:t>
                      </a:r>
                    </a:p>
                  </a:txBody>
                  <a:tcPr anchor="ctr"/>
                </a:tc>
              </a:tr>
              <a:tr h="32946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13.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CERTIFICADO</a:t>
                      </a:r>
                      <a:r>
                        <a:rPr lang="pt-BR" sz="1400" baseline="0" dirty="0" smtClean="0"/>
                        <a:t> DIGITAL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510,00</a:t>
                      </a:r>
                    </a:p>
                  </a:txBody>
                  <a:tcPr anchor="ctr"/>
                </a:tc>
              </a:tr>
              <a:tr h="329465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14.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TARIFAS BANCARIAS</a:t>
                      </a:r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1.913,14</a:t>
                      </a:r>
                    </a:p>
                  </a:txBody>
                  <a:tcPr anchor="ctr"/>
                </a:tc>
              </a:tr>
              <a:tr h="282153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effectLst/>
                        </a:rPr>
                        <a:t>TOTAL</a:t>
                      </a:r>
                      <a:endParaRPr lang="pt-BR" sz="1400" b="1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effectLst/>
                        </a:rPr>
                        <a:t>R$</a:t>
                      </a:r>
                      <a:r>
                        <a:rPr lang="pt-BR" sz="1400" b="1" baseline="0" dirty="0" smtClean="0">
                          <a:effectLst/>
                        </a:rPr>
                        <a:t> 188.672,54</a:t>
                      </a:r>
                      <a:endParaRPr lang="pt-BR" sz="1400" b="1" dirty="0" smtClean="0"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243840" y="5900928"/>
            <a:ext cx="113385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002060"/>
                </a:solidFill>
              </a:rPr>
              <a:t>SALDO EM CONTA CORRENTE EM  31.12.2017 ________________________________R$ 771,08</a:t>
            </a:r>
            <a:endParaRPr lang="pt-BR" b="1" dirty="0">
              <a:solidFill>
                <a:srgbClr val="002060"/>
              </a:solidFill>
            </a:endParaRPr>
          </a:p>
        </p:txBody>
      </p:sp>
      <p:pic>
        <p:nvPicPr>
          <p:cNvPr id="7" name="Imagem 6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536192" y="430086"/>
            <a:ext cx="9601200" cy="1143000"/>
          </a:xfrm>
        </p:spPr>
        <p:txBody>
          <a:bodyPr anchor="ctr"/>
          <a:lstStyle/>
          <a:p>
            <a:pPr algn="ctr"/>
            <a:r>
              <a:rPr lang="pt-BR" dirty="0" smtClean="0"/>
              <a:t>DISTRIBUIÇÃO DE FRALDAS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450592" y="1341458"/>
          <a:ext cx="7144575" cy="468348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53375"/>
                <a:gridCol w="3096705"/>
                <a:gridCol w="2694495"/>
              </a:tblGrid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ANO</a:t>
                      </a:r>
                      <a:endParaRPr lang="pt-BR" sz="1600" dirty="0"/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QUANT</a:t>
                      </a:r>
                      <a:r>
                        <a:rPr lang="pt-BR" sz="1600" baseline="0" dirty="0" smtClean="0"/>
                        <a:t>IDADE </a:t>
                      </a:r>
                      <a:r>
                        <a:rPr lang="pt-BR" sz="1600" baseline="0" dirty="0" smtClean="0"/>
                        <a:t>DISTRIBUIDA  UN.</a:t>
                      </a:r>
                      <a:endParaRPr lang="pt-BR" sz="1600" dirty="0"/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ARRECADAÇÃO</a:t>
                      </a:r>
                      <a:endParaRPr lang="pt-BR" sz="1600" dirty="0"/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2008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20.830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     9.</a:t>
                      </a:r>
                      <a:r>
                        <a:rPr lang="pt-BR" sz="1600" baseline="0" dirty="0" smtClean="0"/>
                        <a:t> 998,40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2009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96.355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   54.922,35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2010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96.655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   55.093,35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2011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149.169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  </a:t>
                      </a:r>
                      <a:r>
                        <a:rPr lang="pt-BR" sz="1600" baseline="0" dirty="0" smtClean="0"/>
                        <a:t> </a:t>
                      </a:r>
                      <a:r>
                        <a:rPr lang="pt-BR" sz="1600" dirty="0" smtClean="0"/>
                        <a:t>96.959,85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2012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154.351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R$ 126.567,82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2013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153.695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R$ 132.177,70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2014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170.680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</a:t>
                      </a:r>
                      <a:r>
                        <a:rPr lang="pt-BR" sz="1600" baseline="0" dirty="0" smtClean="0"/>
                        <a:t> </a:t>
                      </a:r>
                      <a:r>
                        <a:rPr lang="pt-BR" sz="1600" dirty="0" smtClean="0"/>
                        <a:t>166.609,84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180.659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R$ 124.769,23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2016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177.568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R$ 185.648,55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2017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173.971</a:t>
                      </a:r>
                      <a:endParaRPr lang="pt-B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R$ 189.443,62</a:t>
                      </a:r>
                      <a:endParaRPr lang="pt-BR" sz="16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  <a:tr h="396212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effectLst/>
                        </a:rPr>
                        <a:t>TOTAL</a:t>
                      </a:r>
                      <a:endParaRPr lang="pt-BR" sz="20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effectLst/>
                        </a:rPr>
                        <a:t>1.373.933</a:t>
                      </a:r>
                      <a:endParaRPr lang="pt-BR" sz="20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effectLst/>
                        </a:rPr>
                        <a:t>R$ 1.142.190,70</a:t>
                      </a:r>
                      <a:endParaRPr lang="pt-BR" sz="20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7" marB="45717" anchor="ctr"/>
                </a:tc>
              </a:tr>
            </a:tbl>
          </a:graphicData>
        </a:graphic>
      </p:graphicFrame>
      <p:pic>
        <p:nvPicPr>
          <p:cNvPr id="5" name="Imagem 4" descr="Fundacao Casa das Fral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" y="146304"/>
            <a:ext cx="1698758" cy="8136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031015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6308517_TF03031015.potx" id="{77D3BC2D-D713-489A-9D26-88797065ABE8}" vid="{BA0F8EFF-EAFB-4EE1-B40D-8468E72F0BB1}"/>
    </a:ext>
  </a:extLst>
</a:theme>
</file>

<file path=ppt/theme/theme2.xml><?xml version="1.0" encoding="utf-8"?>
<a:theme xmlns:a="http://schemas.openxmlformats.org/drawingml/2006/main" name="Tema do Offic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tf03031015</Template>
  <TotalTime>267</TotalTime>
  <Words>611</Words>
  <Application>Microsoft Office PowerPoint</Application>
  <PresentationFormat>Personalizar</PresentationFormat>
  <Paragraphs>215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tf03031015</vt:lpstr>
      <vt:lpstr>Slide 1</vt:lpstr>
      <vt:lpstr>Slide 2</vt:lpstr>
      <vt:lpstr>Slide 3</vt:lpstr>
      <vt:lpstr>Slide 4</vt:lpstr>
      <vt:lpstr>Slide 5</vt:lpstr>
      <vt:lpstr>DISTRIBUIÇÃO DE FRALDAS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Layout de título</dc:title>
  <dc:creator>Simone</dc:creator>
  <cp:lastModifiedBy>Simone</cp:lastModifiedBy>
  <cp:revision>26</cp:revision>
  <dcterms:created xsi:type="dcterms:W3CDTF">2018-03-20T13:24:02Z</dcterms:created>
  <dcterms:modified xsi:type="dcterms:W3CDTF">2018-03-21T17:42:58Z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